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6" r:id="rId1"/>
  </p:sldMasterIdLst>
  <p:notesMasterIdLst>
    <p:notesMasterId r:id="rId8"/>
  </p:notesMasterIdLst>
  <p:sldIdLst>
    <p:sldId id="320" r:id="rId2"/>
    <p:sldId id="419" r:id="rId3"/>
    <p:sldId id="418" r:id="rId4"/>
    <p:sldId id="437" r:id="rId5"/>
    <p:sldId id="436" r:id="rId6"/>
    <p:sldId id="413" r:id="rId7"/>
  </p:sldIdLst>
  <p:sldSz cx="9144000" cy="5143500" type="screen16x9"/>
  <p:notesSz cx="681355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AFE"/>
    <a:srgbClr val="C8EEFC"/>
    <a:srgbClr val="B364EE"/>
    <a:srgbClr val="9425E7"/>
    <a:srgbClr val="FF9900"/>
    <a:srgbClr val="D3F2FD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7600" autoAdjust="0"/>
  </p:normalViewPr>
  <p:slideViewPr>
    <p:cSldViewPr>
      <p:cViewPr>
        <p:scale>
          <a:sx n="140" d="100"/>
          <a:sy n="140" d="100"/>
        </p:scale>
        <p:origin x="-804" y="-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4020" y="-96"/>
      </p:cViewPr>
      <p:guideLst>
        <p:guide orient="horz" pos="3132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2538" cy="497285"/>
          </a:xfrm>
          <a:prstGeom prst="rect">
            <a:avLst/>
          </a:prstGeom>
        </p:spPr>
        <p:txBody>
          <a:bodyPr vert="horz" lIns="91732" tIns="45866" rIns="91732" bIns="4586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9435" y="1"/>
            <a:ext cx="2952538" cy="497285"/>
          </a:xfrm>
          <a:prstGeom prst="rect">
            <a:avLst/>
          </a:prstGeom>
        </p:spPr>
        <p:txBody>
          <a:bodyPr vert="horz" lIns="91732" tIns="45866" rIns="91732" bIns="45866" rtlCol="0"/>
          <a:lstStyle>
            <a:lvl1pPr algn="r">
              <a:defRPr sz="1200"/>
            </a:lvl1pPr>
          </a:lstStyle>
          <a:p>
            <a:fld id="{A2E9CCFD-6A52-46CE-BB31-A0A2772D63C0}" type="datetimeFigureOut">
              <a:rPr lang="ru-RU" smtClean="0"/>
              <a:pPr/>
              <a:t>18.07.2017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32" tIns="45866" rIns="91732" bIns="4586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356" y="4724204"/>
            <a:ext cx="5450840" cy="4475560"/>
          </a:xfrm>
          <a:prstGeom prst="rect">
            <a:avLst/>
          </a:prstGeom>
        </p:spPr>
        <p:txBody>
          <a:bodyPr vert="horz" lIns="91732" tIns="45866" rIns="91732" bIns="4586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6679"/>
            <a:ext cx="2952538" cy="497285"/>
          </a:xfrm>
          <a:prstGeom prst="rect">
            <a:avLst/>
          </a:prstGeom>
        </p:spPr>
        <p:txBody>
          <a:bodyPr vert="horz" lIns="91732" tIns="45866" rIns="91732" bIns="4586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9435" y="9446679"/>
            <a:ext cx="2952538" cy="497285"/>
          </a:xfrm>
          <a:prstGeom prst="rect">
            <a:avLst/>
          </a:prstGeom>
        </p:spPr>
        <p:txBody>
          <a:bodyPr vert="horz" lIns="91732" tIns="45866" rIns="91732" bIns="45866" rtlCol="0" anchor="b"/>
          <a:lstStyle>
            <a:lvl1pPr algn="r">
              <a:defRPr sz="1200"/>
            </a:lvl1pPr>
          </a:lstStyle>
          <a:p>
            <a:fld id="{37F17331-BEF8-43DB-85D6-BC44C57B2E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2262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10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4" y="2349219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E50A49-9AE3-4D91-BA5A-F289EE02E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C681-A87F-4441-A3D6-783FBFC052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A40CE6-00B0-4632-9F11-32DD805E68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6" y="548641"/>
            <a:ext cx="4829287" cy="36710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832F61-D42F-4093-812D-77D832DA840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50AFD-F406-4CEA-B5B3-90081C4513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2CB91-6A48-4A44-8BDA-F3AAD177AD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7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30D5C5-ED82-4326-BB7E-4521CFDEDC3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2FC964-0FDD-44DA-B231-1E765BA90E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A97B1C-2E6D-4C30-A86A-563A6771F0D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E389A2-A717-47B2-B10C-FE8A739EB7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B2CF1D-8ECA-4919-9D48-B2CA4361AE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3F9AD6-4518-4C9A-ABEB-7CD1C60432B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CC84DA-F4AD-4249-99BE-A0CA8346ADA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385424-8055-4B0D-B376-2270F09E27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C2B0BC-9354-4254-9BE9-AA7BE0BC1C1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36ECB2-A360-4A02-87DB-AEB8E8FFA95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8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8" y="548641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2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C9CAD4-BBBA-4147-BBBA-01DAF39190C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0B49FF-8970-43DC-82E6-B0CF587D43D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1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424369-95DF-4990-9AB1-BC6A8D79BD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6C7144-688A-4CF1-8C5A-72EC827852C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2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2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FFE50A49-9AE3-4D91-BA5A-F289EE02EB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1419622"/>
            <a:ext cx="8784976" cy="1872208"/>
          </a:xfrm>
        </p:spPr>
        <p:txBody>
          <a:bodyPr/>
          <a:lstStyle/>
          <a:p>
            <a:pPr marL="0" indent="0" algn="ctr" fontAlgn="base">
              <a:spcAft>
                <a:spcPct val="0"/>
              </a:spcAft>
              <a:buNone/>
              <a:defRPr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«Организация и проведение комплексных кадастровых работ»</a:t>
            </a:r>
            <a:endParaRPr lang="ru-RU" sz="3600" dirty="0">
              <a:solidFill>
                <a:schemeClr val="bg2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435"/>
            <a:ext cx="9144000" cy="960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08"/>
            <a:ext cx="1008111" cy="96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 bwMode="auto">
          <a:xfrm>
            <a:off x="2843808" y="3808030"/>
            <a:ext cx="5857260" cy="972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marL="342900" indent="-342900" algn="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Республики Коми </a:t>
            </a:r>
          </a:p>
          <a:p>
            <a:pPr marL="342900" indent="-342900" algn="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имущественных и земельных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отношений 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782886" y="88195"/>
            <a:ext cx="7056437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200" b="1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148" name="Rectangle 11"/>
          <p:cNvSpPr>
            <a:spLocks noChangeArrowheads="1"/>
          </p:cNvSpPr>
          <p:nvPr/>
        </p:nvSpPr>
        <p:spPr bwMode="auto">
          <a:xfrm>
            <a:off x="226418" y="1167595"/>
            <a:ext cx="8640960" cy="361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16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677984"/>
            <a:ext cx="386880" cy="378042"/>
          </a:xfrm>
        </p:spPr>
        <p:txBody>
          <a:bodyPr/>
          <a:lstStyle/>
          <a:p>
            <a:pPr>
              <a:defRPr/>
            </a:pPr>
            <a:fld id="{C936ECB2-A360-4A02-87DB-AEB8E8FFA95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pPr>
                <a:defRPr/>
              </a:pPr>
              <a:t>2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7" y="-6360"/>
            <a:ext cx="9144000" cy="917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125873" y="1167595"/>
            <a:ext cx="884205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1521" y="930090"/>
            <a:ext cx="858780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типовой регламент работы комиссии по  согласованию границ ЗУ при выполнении работ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 перечень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кадастровых кварталов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 перечень мероприятий для выполнения работ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рекомендации ОМСУ по подготовке и утверждению проектов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межевания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территорий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 ответственный орган исполнительной власти за проведение работ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87408" y="145503"/>
            <a:ext cx="7201016" cy="566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indent="-342900" algn="ctr" eaLnBrk="0" fontAlgn="base" hangingPunct="0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Комплексные кадастровые работы в Республике Коми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08"/>
            <a:ext cx="1008111" cy="96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4192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782886" y="88195"/>
            <a:ext cx="7056437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200" b="1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677984"/>
            <a:ext cx="386880" cy="378042"/>
          </a:xfrm>
        </p:spPr>
        <p:txBody>
          <a:bodyPr/>
          <a:lstStyle/>
          <a:p>
            <a:pPr>
              <a:defRPr/>
            </a:pPr>
            <a:fld id="{C936ECB2-A360-4A02-87DB-AEB8E8FFA95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pPr>
                <a:defRPr/>
              </a:pPr>
              <a:t>3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7" y="-6360"/>
            <a:ext cx="9144000" cy="917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56875" y="1059582"/>
            <a:ext cx="40140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187408" y="145503"/>
            <a:ext cx="7489048" cy="566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indent="-342900" algn="ctr" eaLnBrk="0" fontAlgn="base" hangingPunct="0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выполнения </a:t>
            </a:r>
          </a:p>
          <a:p>
            <a:pPr indent="-342900" algn="ctr" eaLnBrk="0" fontAlgn="base" hangingPunct="0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комплексных кадастровых работ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08"/>
            <a:ext cx="1008111" cy="96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364052" y="1419622"/>
            <a:ext cx="847236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уточнение местоположени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границ земельных участков</a:t>
            </a:r>
            <a:endParaRPr lang="ru-RU" sz="2400" b="1" dirty="0" smtClean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установление и уточнение местоположения на земельных участках объектов, зданий, сооружений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исправление реестровых ошибок в сведениях о местоположении границ объектов недвижимости</a:t>
            </a:r>
          </a:p>
        </p:txBody>
      </p:sp>
    </p:spTree>
    <p:extLst>
      <p:ext uri="{BB962C8B-B14F-4D97-AF65-F5344CB8AC3E}">
        <p14:creationId xmlns:p14="http://schemas.microsoft.com/office/powerpoint/2010/main" val="37706276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782886" y="88195"/>
            <a:ext cx="7056437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200" b="1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677984"/>
            <a:ext cx="386880" cy="378042"/>
          </a:xfrm>
        </p:spPr>
        <p:txBody>
          <a:bodyPr/>
          <a:lstStyle/>
          <a:p>
            <a:pPr>
              <a:defRPr/>
            </a:pPr>
            <a:fld id="{C936ECB2-A360-4A02-87DB-AEB8E8FFA95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pPr>
                <a:defRPr/>
              </a:pPr>
              <a:t>4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7" y="-6360"/>
            <a:ext cx="9144000" cy="917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56875" y="1059582"/>
            <a:ext cx="40140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187408" y="145503"/>
            <a:ext cx="7489048" cy="566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indent="-342900" algn="ctr" eaLnBrk="0" fontAlgn="base" hangingPunct="0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на проведение работ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08"/>
            <a:ext cx="1008111" cy="96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25899" y="1182245"/>
            <a:ext cx="1895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год</a:t>
            </a:r>
            <a:endParaRPr lang="ru-RU" sz="2400" b="1" u="sng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47864" y="1779662"/>
            <a:ext cx="5501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кварталов – 14,8 млн. руб.            (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т.ч.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10,4 млн. руб. – федеральный бюджет)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347864" y="3714193"/>
            <a:ext cx="5059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215 кварталов – 135,1 млн. руб.    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58577" y="3158080"/>
            <a:ext cx="26804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2019 - 2020 годы</a:t>
            </a:r>
            <a:endParaRPr lang="ru-RU" sz="2400" b="1" u="sng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9674" r="22672" b="13697"/>
          <a:stretch/>
        </p:blipFill>
        <p:spPr bwMode="auto">
          <a:xfrm>
            <a:off x="384127" y="1327915"/>
            <a:ext cx="2797515" cy="236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81904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1782886" y="88195"/>
            <a:ext cx="7056437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200" b="1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148" name="Rectangle 11"/>
          <p:cNvSpPr>
            <a:spLocks noChangeArrowheads="1"/>
          </p:cNvSpPr>
          <p:nvPr/>
        </p:nvSpPr>
        <p:spPr bwMode="auto">
          <a:xfrm>
            <a:off x="226418" y="1167595"/>
            <a:ext cx="8640960" cy="361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16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677984"/>
            <a:ext cx="386880" cy="378042"/>
          </a:xfrm>
        </p:spPr>
        <p:txBody>
          <a:bodyPr/>
          <a:lstStyle/>
          <a:p>
            <a:pPr>
              <a:defRPr/>
            </a:pPr>
            <a:fld id="{C936ECB2-A360-4A02-87DB-AEB8E8FFA95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pPr>
                <a:defRPr/>
              </a:pPr>
              <a:t>5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7" y="-6360"/>
            <a:ext cx="9144000" cy="917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125873" y="1167595"/>
            <a:ext cx="884205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1521" y="1383038"/>
            <a:ext cx="847236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информационная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карта субъекта РФ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таблицы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соответствия условиям предоставления субсидии на проведение ККР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обоснование суммы субсидии в целях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софинансирования работ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гарантийные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письма субъекта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87408" y="145503"/>
            <a:ext cx="7616786" cy="566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 anchor="ctr"/>
          <a:lstStyle/>
          <a:p>
            <a:pPr indent="-342900" algn="ctr" eaLnBrk="0" fontAlgn="base" hangingPunct="0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Привлечение средств федерального бюджета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08"/>
            <a:ext cx="1008111" cy="96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8592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435"/>
            <a:ext cx="9144000" cy="101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3568" y="2787774"/>
            <a:ext cx="7776864" cy="2149279"/>
          </a:xfrm>
        </p:spPr>
        <p:txBody>
          <a:bodyPr>
            <a:normAutofit/>
          </a:bodyPr>
          <a:lstStyle/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4677984"/>
            <a:ext cx="386880" cy="378042"/>
          </a:xfrm>
        </p:spPr>
        <p:txBody>
          <a:bodyPr/>
          <a:lstStyle/>
          <a:p>
            <a:pPr>
              <a:defRPr/>
            </a:pPr>
            <a:fld id="{C936ECB2-A360-4A02-87DB-AEB8E8FFA954}" type="slidenum">
              <a:rPr lang="ru-RU" smtClean="0">
                <a:solidFill>
                  <a:schemeClr val="bg2">
                    <a:lumMod val="50000"/>
                  </a:schemeClr>
                </a:solidFill>
              </a:rPr>
              <a:pPr>
                <a:defRPr/>
              </a:pPr>
              <a:t>6</a:t>
            </a:fld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Заголовок 3"/>
          <p:cNvSpPr>
            <a:spLocks noGrp="1"/>
          </p:cNvSpPr>
          <p:nvPr>
            <p:ph type="ctrTitle"/>
          </p:nvPr>
        </p:nvSpPr>
        <p:spPr>
          <a:xfrm>
            <a:off x="190857" y="1599643"/>
            <a:ext cx="8784976" cy="1743998"/>
          </a:xfrm>
        </p:spPr>
        <p:txBody>
          <a:bodyPr/>
          <a:lstStyle/>
          <a:p>
            <a:pPr marL="0" indent="0" algn="ctr" fontAlgn="base">
              <a:spcAft>
                <a:spcPct val="0"/>
              </a:spcAft>
              <a:buNone/>
              <a:defRPr/>
            </a:pP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 smtClean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4000" dirty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dirty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000" dirty="0">
              <a:solidFill>
                <a:schemeClr val="bg2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408"/>
            <a:ext cx="1008111" cy="96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87085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2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11B2EB"/>
      </a:accent2>
      <a:accent3>
        <a:srgbClr val="CAF297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>
    <a:sp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/>
      <a:lstStyle>
        <a:defPPr marL="342900" indent="-342900" algn="just" eaLnBrk="0" fontAlgn="base" hangingPunct="0">
          <a:lnSpc>
            <a:spcPct val="80000"/>
          </a:lnSpc>
          <a:spcBef>
            <a:spcPct val="20000"/>
          </a:spcBef>
          <a:spcAft>
            <a:spcPct val="0"/>
          </a:spcAft>
          <a:buFont typeface="Arial" charset="0"/>
          <a:buNone/>
          <a:defRPr sz="1600" b="1" dirty="0">
            <a:solidFill>
              <a:srgbClr val="CC0000"/>
            </a:solidFill>
            <a:latin typeface="Times New Roman" pitchFamily="18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15926</TotalTime>
  <Words>174</Words>
  <Application>Microsoft Office PowerPoint</Application>
  <PresentationFormat>Экран (16:9)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«Организация и проведение комплексных кадастровых работ»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Чупров Андрей Федорович</cp:lastModifiedBy>
  <cp:revision>1239</cp:revision>
  <cp:lastPrinted>2017-07-18T13:03:24Z</cp:lastPrinted>
  <dcterms:created xsi:type="dcterms:W3CDTF">2012-12-28T10:23:06Z</dcterms:created>
  <dcterms:modified xsi:type="dcterms:W3CDTF">2017-07-18T15:19:48Z</dcterms:modified>
</cp:coreProperties>
</file>